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58" r:id="rId3"/>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3ED"/>
    <a:srgbClr val="0B1E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13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teacher" userId="379dc2c2-7cc7-432f-bb53-f042acb61245" providerId="ADAL" clId="{4A1B66B8-A5D5-4E5A-BC2A-3D1AB367A947}"/>
    <pc:docChg chg="modSld">
      <pc:chgData name="Headteacher" userId="379dc2c2-7cc7-432f-bb53-f042acb61245" providerId="ADAL" clId="{4A1B66B8-A5D5-4E5A-BC2A-3D1AB367A947}" dt="2026-06-08T20:05:19.911" v="87" actId="20577"/>
      <pc:docMkLst>
        <pc:docMk/>
      </pc:docMkLst>
      <pc:sldChg chg="modSp mod">
        <pc:chgData name="Headteacher" userId="379dc2c2-7cc7-432f-bb53-f042acb61245" providerId="ADAL" clId="{4A1B66B8-A5D5-4E5A-BC2A-3D1AB367A947}" dt="2026-06-08T20:03:17.346" v="75" actId="113"/>
        <pc:sldMkLst>
          <pc:docMk/>
          <pc:sldMk cId="810780017" sldId="257"/>
        </pc:sldMkLst>
        <pc:spChg chg="mod">
          <ac:chgData name="Headteacher" userId="379dc2c2-7cc7-432f-bb53-f042acb61245" providerId="ADAL" clId="{4A1B66B8-A5D5-4E5A-BC2A-3D1AB367A947}" dt="2026-06-08T20:03:17.346" v="75" actId="113"/>
          <ac:spMkLst>
            <pc:docMk/>
            <pc:sldMk cId="810780017" sldId="257"/>
            <ac:spMk id="21" creationId="{03DD9D08-C890-400A-8F66-4433E60CAB67}"/>
          </ac:spMkLst>
        </pc:spChg>
      </pc:sldChg>
      <pc:sldChg chg="modSp mod">
        <pc:chgData name="Headteacher" userId="379dc2c2-7cc7-432f-bb53-f042acb61245" providerId="ADAL" clId="{4A1B66B8-A5D5-4E5A-BC2A-3D1AB367A947}" dt="2026-06-08T20:05:19.911" v="87" actId="20577"/>
        <pc:sldMkLst>
          <pc:docMk/>
          <pc:sldMk cId="3731869058" sldId="258"/>
        </pc:sldMkLst>
        <pc:spChg chg="mod">
          <ac:chgData name="Headteacher" userId="379dc2c2-7cc7-432f-bb53-f042acb61245" providerId="ADAL" clId="{4A1B66B8-A5D5-4E5A-BC2A-3D1AB367A947}" dt="2026-06-08T20:05:19.911" v="87" actId="20577"/>
          <ac:spMkLst>
            <pc:docMk/>
            <pc:sldMk cId="3731869058" sldId="258"/>
            <ac:spMk id="18" creationId="{45E33DCC-F3BF-431D-BC39-913349DCD4B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48AE6FA-EDC8-45B7-80EA-F839EDE95874}"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888131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48AE6FA-EDC8-45B7-80EA-F839EDE95874}"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687019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48AE6FA-EDC8-45B7-80EA-F839EDE95874}"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396553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48AE6FA-EDC8-45B7-80EA-F839EDE95874}"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833752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48AE6FA-EDC8-45B7-80EA-F839EDE95874}" type="datetimeFigureOut">
              <a:rPr lang="en-GB" smtClean="0"/>
              <a:t>08/06/2026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221518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48AE6FA-EDC8-45B7-80EA-F839EDE95874}" type="datetimeFigureOut">
              <a:rPr lang="en-GB" smtClean="0"/>
              <a:t>08/06/2026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874030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AE6FA-EDC8-45B7-80EA-F839EDE95874}" type="datetimeFigureOut">
              <a:rPr lang="en-GB" smtClean="0"/>
              <a:t>08/06/2026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697147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48AE6FA-EDC8-45B7-80EA-F839EDE95874}"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787456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48AE6FA-EDC8-45B7-80EA-F839EDE95874}"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505547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48AE6FA-EDC8-45B7-80EA-F839EDE95874}"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79548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48AE6FA-EDC8-45B7-80EA-F839EDE95874}"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96779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AE6FA-EDC8-45B7-80EA-F839EDE95874}" type="datetimeFigureOut">
              <a:rPr lang="en-GB" smtClean="0"/>
              <a:t>08/06/2026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4E57A7-1F28-42C8-B2E9-168325A7C33F}" type="slidenum">
              <a:rPr lang="en-GB" smtClean="0"/>
              <a:t>‹#›</a:t>
            </a:fld>
            <a:endParaRPr lang="en-GB"/>
          </a:p>
        </p:txBody>
      </p:sp>
    </p:spTree>
    <p:extLst>
      <p:ext uri="{BB962C8B-B14F-4D97-AF65-F5344CB8AC3E}">
        <p14:creationId xmlns:p14="http://schemas.microsoft.com/office/powerpoint/2010/main" val="392326683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4C0FD5-7931-4B41-81B2-EAEA74F23021}"/>
              </a:ext>
            </a:extLst>
          </p:cNvPr>
          <p:cNvSpPr/>
          <p:nvPr/>
        </p:nvSpPr>
        <p:spPr>
          <a:xfrm>
            <a:off x="0" y="6594990"/>
            <a:ext cx="9250635" cy="263010"/>
          </a:xfrm>
          <a:prstGeom prst="rect">
            <a:avLst/>
          </a:prstGeom>
          <a:solidFill>
            <a:srgbClr val="0B1EC9"/>
          </a:solidFill>
          <a:ln>
            <a:solidFill>
              <a:srgbClr val="0B1E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just">
              <a:lnSpc>
                <a:spcPct val="107000"/>
              </a:lnSpc>
              <a:spcAft>
                <a:spcPts val="511"/>
              </a:spcAft>
            </a:pPr>
            <a:r>
              <a:rPr lang="en-US" sz="927" b="1" dirty="0">
                <a:solidFill>
                  <a:srgbClr val="FFFFFF"/>
                </a:solidFill>
                <a:ea typeface="Calibri" panose="020F0502020204030204" pitchFamily="34" charset="0"/>
                <a:cs typeface="Times New Roman" panose="02020603050405020304" pitchFamily="18" charset="0"/>
              </a:rPr>
              <a:t>Aspire – Believe- Achieve </a:t>
            </a:r>
            <a:endParaRPr lang="en-GB" sz="703" dirty="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DE9B8B04-429F-4BB0-9B77-2AA2CCC8BE0D}"/>
              </a:ext>
            </a:extLst>
          </p:cNvPr>
          <p:cNvSpPr/>
          <p:nvPr/>
        </p:nvSpPr>
        <p:spPr>
          <a:xfrm>
            <a:off x="0" y="6490244"/>
            <a:ext cx="9250635" cy="104746"/>
          </a:xfrm>
          <a:prstGeom prst="rect">
            <a:avLst/>
          </a:prstGeom>
          <a:solidFill>
            <a:srgbClr val="8593ED"/>
          </a:solidFill>
          <a:ln>
            <a:solidFill>
              <a:srgbClr val="8593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1150"/>
          </a:p>
        </p:txBody>
      </p:sp>
      <p:sp>
        <p:nvSpPr>
          <p:cNvPr id="5" name="TextBox 4">
            <a:extLst>
              <a:ext uri="{FF2B5EF4-FFF2-40B4-BE49-F238E27FC236}">
                <a16:creationId xmlns:a16="http://schemas.microsoft.com/office/drawing/2014/main" id="{9415B1F3-7D37-41CB-B09F-7AEA603415F8}"/>
              </a:ext>
            </a:extLst>
          </p:cNvPr>
          <p:cNvSpPr txBox="1"/>
          <p:nvPr/>
        </p:nvSpPr>
        <p:spPr>
          <a:xfrm>
            <a:off x="0" y="29928"/>
            <a:ext cx="8802276" cy="338554"/>
          </a:xfrm>
          <a:prstGeom prst="rect">
            <a:avLst/>
          </a:prstGeom>
          <a:noFill/>
        </p:spPr>
        <p:txBody>
          <a:bodyPr wrap="square" rtlCol="0">
            <a:spAutoFit/>
          </a:bodyPr>
          <a:lstStyle/>
          <a:p>
            <a:pPr algn="just"/>
            <a:r>
              <a:rPr lang="en-US" sz="1600" b="1" dirty="0">
                <a:solidFill>
                  <a:srgbClr val="0B1EC9"/>
                </a:solidFill>
              </a:rPr>
              <a:t>Arnold View Primary School: Attendance Strategy </a:t>
            </a:r>
            <a:endParaRPr lang="en-GB" sz="1600" b="1" dirty="0">
              <a:solidFill>
                <a:srgbClr val="0B1EC9"/>
              </a:solidFill>
            </a:endParaRPr>
          </a:p>
        </p:txBody>
      </p:sp>
      <p:sp>
        <p:nvSpPr>
          <p:cNvPr id="7" name="TextBox 6">
            <a:extLst>
              <a:ext uri="{FF2B5EF4-FFF2-40B4-BE49-F238E27FC236}">
                <a16:creationId xmlns:a16="http://schemas.microsoft.com/office/drawing/2014/main" id="{2EB30162-7D03-4C3C-A04E-FECB4B5DDAE5}"/>
              </a:ext>
            </a:extLst>
          </p:cNvPr>
          <p:cNvSpPr txBox="1"/>
          <p:nvPr/>
        </p:nvSpPr>
        <p:spPr>
          <a:xfrm>
            <a:off x="703025" y="750227"/>
            <a:ext cx="4360454" cy="5509200"/>
          </a:xfrm>
          <a:prstGeom prst="rect">
            <a:avLst/>
          </a:prstGeom>
          <a:noFill/>
        </p:spPr>
        <p:txBody>
          <a:bodyPr wrap="square" rtlCol="0">
            <a:spAutoFit/>
          </a:bodyPr>
          <a:lstStyle/>
          <a:p>
            <a:pPr algn="just"/>
            <a:r>
              <a:rPr lang="en-US" sz="1100" b="1" dirty="0">
                <a:solidFill>
                  <a:srgbClr val="8593ED"/>
                </a:solidFill>
                <a:highlight>
                  <a:srgbClr val="000080"/>
                </a:highlight>
              </a:rPr>
              <a:t>Strategic Roles &amp; Shared Responsibilities </a:t>
            </a:r>
          </a:p>
          <a:p>
            <a:pPr marL="285750" indent="-285750" algn="just">
              <a:buFont typeface="Arial" panose="020B0604020202020204" pitchFamily="34" charset="0"/>
              <a:buChar char="•"/>
            </a:pPr>
            <a:r>
              <a:rPr lang="en-US" sz="1100" b="1" dirty="0"/>
              <a:t>Headteacher,</a:t>
            </a:r>
            <a:r>
              <a:rPr lang="en-US" sz="1100" dirty="0"/>
              <a:t> the Senior Leader for Attendance, provides strategic oversight, analysis, and decision-making.</a:t>
            </a:r>
          </a:p>
          <a:p>
            <a:pPr marL="285750" indent="-285750" algn="just">
              <a:buFont typeface="Arial" panose="020B0604020202020204" pitchFamily="34" charset="0"/>
              <a:buChar char="•"/>
            </a:pPr>
            <a:r>
              <a:rPr lang="en-US" sz="1100" b="1" dirty="0"/>
              <a:t>Deputy Headteacher/Lead DSL, </a:t>
            </a:r>
            <a:r>
              <a:rPr lang="en-US" sz="1100" dirty="0"/>
              <a:t>supports Headteacher in maintaining strategic oversight and identifying key actions </a:t>
            </a:r>
            <a:endParaRPr lang="en-US" sz="1100" b="1" dirty="0"/>
          </a:p>
          <a:p>
            <a:pPr marL="285750" indent="-285750" algn="just">
              <a:buFont typeface="Arial" panose="020B0604020202020204" pitchFamily="34" charset="0"/>
              <a:buChar char="•"/>
            </a:pPr>
            <a:r>
              <a:rPr lang="en-US" sz="1100" b="1" dirty="0"/>
              <a:t>Attendance Admin</a:t>
            </a:r>
            <a:r>
              <a:rPr lang="en-US" sz="1100" dirty="0"/>
              <a:t>, manages daily oversight, first-day response, and routine home-school communication.</a:t>
            </a:r>
          </a:p>
          <a:p>
            <a:pPr marL="285750" indent="-285750" algn="just">
              <a:buFont typeface="Arial" panose="020B0604020202020204" pitchFamily="34" charset="0"/>
              <a:buChar char="•"/>
            </a:pPr>
            <a:r>
              <a:rPr lang="en-US" sz="1100" b="1" dirty="0"/>
              <a:t>Attendance Officer</a:t>
            </a:r>
            <a:r>
              <a:rPr lang="en-US" sz="1100" dirty="0"/>
              <a:t>, leads on casework, liaising with external agencies, home visits, and supporting families.</a:t>
            </a:r>
          </a:p>
          <a:p>
            <a:pPr marL="285750" indent="-285750" algn="just">
              <a:buFont typeface="Arial" panose="020B0604020202020204" pitchFamily="34" charset="0"/>
              <a:buChar char="•"/>
            </a:pPr>
            <a:r>
              <a:rPr lang="en-US" sz="1100" b="1" dirty="0"/>
              <a:t>Class Teachers, </a:t>
            </a:r>
            <a:r>
              <a:rPr lang="en-US" sz="1100" dirty="0"/>
              <a:t>ensure attendance continues as a key priority within teaching teams and provides key intel for Headteacher</a:t>
            </a:r>
            <a:endParaRPr lang="en-US" sz="1100" b="1" dirty="0"/>
          </a:p>
          <a:p>
            <a:pPr marL="285750" indent="-285750" algn="just">
              <a:buFont typeface="Arial" panose="020B0604020202020204" pitchFamily="34" charset="0"/>
              <a:buChar char="•"/>
            </a:pPr>
            <a:r>
              <a:rPr lang="en-US" sz="1100" b="1" dirty="0"/>
              <a:t>Junior Attendance Officers</a:t>
            </a:r>
            <a:r>
              <a:rPr lang="en-US" sz="1100" dirty="0"/>
              <a:t>, act as role models by promoting high expectations, supporting the communication of attendance messages, and helping to select rewards and opportunities for their peers.</a:t>
            </a:r>
          </a:p>
          <a:p>
            <a:pPr algn="just"/>
            <a:endParaRPr lang="en-US" sz="1100" dirty="0"/>
          </a:p>
          <a:p>
            <a:pPr algn="just"/>
            <a:r>
              <a:rPr lang="en-US" sz="1100" b="1" dirty="0">
                <a:solidFill>
                  <a:srgbClr val="8593ED"/>
                </a:solidFill>
                <a:highlight>
                  <a:srgbClr val="000080"/>
                </a:highlight>
              </a:rPr>
              <a:t>Data-Driven Improvement</a:t>
            </a:r>
          </a:p>
          <a:p>
            <a:pPr algn="just"/>
            <a:r>
              <a:rPr lang="en-US" sz="1100" dirty="0"/>
              <a:t>Attendance data is analysed daily, weekly, and termly at whole-school, cohort, and key group level (e.g. SEND ,EAL, Pupil Premium).</a:t>
            </a:r>
          </a:p>
          <a:p>
            <a:pPr algn="just"/>
            <a:r>
              <a:rPr lang="en-US" sz="1100" dirty="0"/>
              <a:t>This systematic approach informs timely, targeted action. Patterns and trends are shared with relevant leaders, ensuring a joined-up</a:t>
            </a:r>
          </a:p>
          <a:p>
            <a:pPr algn="just"/>
            <a:r>
              <a:rPr lang="en-US" sz="1100" dirty="0"/>
              <a:t>response that tackles barriers early and supports sustained improvement. </a:t>
            </a:r>
          </a:p>
          <a:p>
            <a:pPr algn="just"/>
            <a:endParaRPr lang="en-US" sz="1100" dirty="0"/>
          </a:p>
          <a:p>
            <a:pPr algn="just"/>
            <a:r>
              <a:rPr lang="en-US" sz="1100" b="1" dirty="0">
                <a:solidFill>
                  <a:srgbClr val="8593ED"/>
                </a:solidFill>
                <a:highlight>
                  <a:srgbClr val="000080"/>
                </a:highlight>
              </a:rPr>
              <a:t>Clear Communication of Expectation</a:t>
            </a:r>
          </a:p>
          <a:p>
            <a:pPr algn="just"/>
            <a:r>
              <a:rPr lang="en-US" sz="1100" dirty="0"/>
              <a:t>Attendance policy and systems with clear processes for responding to absence. Attendance expectations and targets are shared widely, with weekly updates in assemblies, newsletters, and on classroom doors to promote visibility and accountability. Achievement is celebrated through rewards for the highest attendance on a weekly, half-termly, and termly basis. Communication with families is proactive and balanced: it is challenging, support is offered to overcome barriers, and improvements are celebrated.</a:t>
            </a:r>
          </a:p>
        </p:txBody>
      </p:sp>
      <p:sp>
        <p:nvSpPr>
          <p:cNvPr id="9" name="TextBox 8">
            <a:extLst>
              <a:ext uri="{FF2B5EF4-FFF2-40B4-BE49-F238E27FC236}">
                <a16:creationId xmlns:a16="http://schemas.microsoft.com/office/drawing/2014/main" id="{274411F2-8010-4BE9-A314-55E60BDD60E1}"/>
              </a:ext>
            </a:extLst>
          </p:cNvPr>
          <p:cNvSpPr txBox="1"/>
          <p:nvPr/>
        </p:nvSpPr>
        <p:spPr>
          <a:xfrm>
            <a:off x="0" y="383150"/>
            <a:ext cx="4572000" cy="276999"/>
          </a:xfrm>
          <a:prstGeom prst="rect">
            <a:avLst/>
          </a:prstGeom>
          <a:noFill/>
        </p:spPr>
        <p:txBody>
          <a:bodyPr wrap="square">
            <a:spAutoFit/>
          </a:bodyPr>
          <a:lstStyle/>
          <a:p>
            <a:pPr algn="just"/>
            <a:r>
              <a:rPr lang="en-US" sz="1200" b="1" dirty="0">
                <a:solidFill>
                  <a:srgbClr val="0B1EC9"/>
                </a:solidFill>
              </a:rPr>
              <a:t>Core Strategic Pillars</a:t>
            </a:r>
          </a:p>
        </p:txBody>
      </p:sp>
      <p:pic>
        <p:nvPicPr>
          <p:cNvPr id="11" name="Picture 10">
            <a:extLst>
              <a:ext uri="{FF2B5EF4-FFF2-40B4-BE49-F238E27FC236}">
                <a16:creationId xmlns:a16="http://schemas.microsoft.com/office/drawing/2014/main" id="{B5C066F0-B797-4036-88F4-7CBDDB68CA90}"/>
              </a:ext>
            </a:extLst>
          </p:cNvPr>
          <p:cNvPicPr>
            <a:picLocks noChangeAspect="1"/>
          </p:cNvPicPr>
          <p:nvPr/>
        </p:nvPicPr>
        <p:blipFill rotWithShape="1">
          <a:blip r:embed="rId2"/>
          <a:srcRect t="8451" b="-1"/>
          <a:stretch/>
        </p:blipFill>
        <p:spPr>
          <a:xfrm>
            <a:off x="106771" y="902292"/>
            <a:ext cx="647700" cy="619125"/>
          </a:xfrm>
          <a:prstGeom prst="rect">
            <a:avLst/>
          </a:prstGeom>
        </p:spPr>
      </p:pic>
      <p:pic>
        <p:nvPicPr>
          <p:cNvPr id="13" name="Picture 12">
            <a:extLst>
              <a:ext uri="{FF2B5EF4-FFF2-40B4-BE49-F238E27FC236}">
                <a16:creationId xmlns:a16="http://schemas.microsoft.com/office/drawing/2014/main" id="{2B555E73-395C-4B1A-A705-C33DF098E777}"/>
              </a:ext>
            </a:extLst>
          </p:cNvPr>
          <p:cNvPicPr>
            <a:picLocks noChangeAspect="1"/>
          </p:cNvPicPr>
          <p:nvPr/>
        </p:nvPicPr>
        <p:blipFill>
          <a:blip r:embed="rId3"/>
          <a:stretch>
            <a:fillRect/>
          </a:stretch>
        </p:blipFill>
        <p:spPr>
          <a:xfrm>
            <a:off x="135346" y="3428999"/>
            <a:ext cx="619125" cy="847725"/>
          </a:xfrm>
          <a:prstGeom prst="rect">
            <a:avLst/>
          </a:prstGeom>
        </p:spPr>
      </p:pic>
      <p:pic>
        <p:nvPicPr>
          <p:cNvPr id="15" name="Picture 14">
            <a:extLst>
              <a:ext uri="{FF2B5EF4-FFF2-40B4-BE49-F238E27FC236}">
                <a16:creationId xmlns:a16="http://schemas.microsoft.com/office/drawing/2014/main" id="{D978C6F7-D340-45F0-9937-730933949CB2}"/>
              </a:ext>
            </a:extLst>
          </p:cNvPr>
          <p:cNvPicPr>
            <a:picLocks noChangeAspect="1"/>
          </p:cNvPicPr>
          <p:nvPr/>
        </p:nvPicPr>
        <p:blipFill>
          <a:blip r:embed="rId4"/>
          <a:stretch>
            <a:fillRect/>
          </a:stretch>
        </p:blipFill>
        <p:spPr>
          <a:xfrm>
            <a:off x="71523" y="4658469"/>
            <a:ext cx="695325" cy="714375"/>
          </a:xfrm>
          <a:prstGeom prst="rect">
            <a:avLst/>
          </a:prstGeom>
        </p:spPr>
      </p:pic>
      <p:pic>
        <p:nvPicPr>
          <p:cNvPr id="17" name="Picture 16">
            <a:extLst>
              <a:ext uri="{FF2B5EF4-FFF2-40B4-BE49-F238E27FC236}">
                <a16:creationId xmlns:a16="http://schemas.microsoft.com/office/drawing/2014/main" id="{BDEC4E51-A7D1-46BE-A8D6-52BDCAE282A1}"/>
              </a:ext>
            </a:extLst>
          </p:cNvPr>
          <p:cNvPicPr>
            <a:picLocks noChangeAspect="1"/>
          </p:cNvPicPr>
          <p:nvPr/>
        </p:nvPicPr>
        <p:blipFill rotWithShape="1">
          <a:blip r:embed="rId5"/>
          <a:srcRect r="24000"/>
          <a:stretch/>
        </p:blipFill>
        <p:spPr>
          <a:xfrm>
            <a:off x="5140619" y="761760"/>
            <a:ext cx="542926" cy="866775"/>
          </a:xfrm>
          <a:prstGeom prst="rect">
            <a:avLst/>
          </a:prstGeom>
        </p:spPr>
      </p:pic>
      <p:sp>
        <p:nvSpPr>
          <p:cNvPr id="19" name="TextBox 18">
            <a:extLst>
              <a:ext uri="{FF2B5EF4-FFF2-40B4-BE49-F238E27FC236}">
                <a16:creationId xmlns:a16="http://schemas.microsoft.com/office/drawing/2014/main" id="{A4948C68-BC91-403E-B8CE-CB089D8B54DE}"/>
              </a:ext>
            </a:extLst>
          </p:cNvPr>
          <p:cNvSpPr txBox="1"/>
          <p:nvPr/>
        </p:nvSpPr>
        <p:spPr>
          <a:xfrm>
            <a:off x="5694981" y="771956"/>
            <a:ext cx="4118620" cy="2123658"/>
          </a:xfrm>
          <a:prstGeom prst="rect">
            <a:avLst/>
          </a:prstGeom>
          <a:noFill/>
        </p:spPr>
        <p:txBody>
          <a:bodyPr wrap="square">
            <a:spAutoFit/>
          </a:bodyPr>
          <a:lstStyle/>
          <a:p>
            <a:pPr algn="just"/>
            <a:r>
              <a:rPr lang="en-US" sz="1100" b="1" dirty="0">
                <a:solidFill>
                  <a:srgbClr val="8593ED"/>
                </a:solidFill>
                <a:highlight>
                  <a:srgbClr val="000080"/>
                </a:highlight>
              </a:rPr>
              <a:t>Building a Culture of Inclusion</a:t>
            </a:r>
          </a:p>
          <a:p>
            <a:pPr algn="just"/>
            <a:r>
              <a:rPr lang="en-US" sz="1100" b="1" dirty="0"/>
              <a:t>Transition is carefully planned</a:t>
            </a:r>
            <a:r>
              <a:rPr lang="en-US" sz="1100" dirty="0"/>
              <a:t>: purposeful move-up sessions are prioritised before the end of the school year; involving moves to secondary schools (Year 7)  </a:t>
            </a:r>
          </a:p>
          <a:p>
            <a:pPr algn="just"/>
            <a:r>
              <a:rPr lang="en-US" sz="1100" b="1" dirty="0"/>
              <a:t>Welfare provision: </a:t>
            </a:r>
            <a:r>
              <a:rPr lang="en-US" sz="1100" dirty="0"/>
              <a:t>families are supported to overcome barriers e.g., food bank vouchers, free uniform, support with housing and transport applications.</a:t>
            </a:r>
          </a:p>
          <a:p>
            <a:pPr algn="just"/>
            <a:r>
              <a:rPr lang="en-US" sz="1100" b="1" dirty="0"/>
              <a:t>Parent involvement and engagement strategy</a:t>
            </a:r>
            <a:r>
              <a:rPr lang="en-US" sz="1100" dirty="0"/>
              <a:t>: daily meet and greet for all children and bespoke support for targeted children; supportive staff provide warm yet firm support in managing attendance and punctuality; attendance is a key item on all parents’ evenings and home-school communication. </a:t>
            </a:r>
          </a:p>
        </p:txBody>
      </p:sp>
      <p:sp>
        <p:nvSpPr>
          <p:cNvPr id="21" name="TextBox 20">
            <a:extLst>
              <a:ext uri="{FF2B5EF4-FFF2-40B4-BE49-F238E27FC236}">
                <a16:creationId xmlns:a16="http://schemas.microsoft.com/office/drawing/2014/main" id="{03DD9D08-C890-400A-8F66-4433E60CAB67}"/>
              </a:ext>
            </a:extLst>
          </p:cNvPr>
          <p:cNvSpPr txBox="1"/>
          <p:nvPr/>
        </p:nvSpPr>
        <p:spPr>
          <a:xfrm>
            <a:off x="5694981" y="3532001"/>
            <a:ext cx="4118620" cy="2123658"/>
          </a:xfrm>
          <a:prstGeom prst="rect">
            <a:avLst/>
          </a:prstGeom>
          <a:noFill/>
        </p:spPr>
        <p:txBody>
          <a:bodyPr wrap="square">
            <a:spAutoFit/>
          </a:bodyPr>
          <a:lstStyle/>
          <a:p>
            <a:pPr algn="just"/>
            <a:r>
              <a:rPr lang="en-US" sz="1100" b="1" dirty="0">
                <a:solidFill>
                  <a:srgbClr val="8593ED"/>
                </a:solidFill>
                <a:highlight>
                  <a:srgbClr val="000080"/>
                </a:highlight>
              </a:rPr>
              <a:t>Growing a Culture of Aspiration</a:t>
            </a:r>
          </a:p>
          <a:p>
            <a:pPr algn="just"/>
            <a:r>
              <a:rPr lang="en-US" sz="1100" b="1" dirty="0"/>
              <a:t>Investment in learning </a:t>
            </a:r>
            <a:r>
              <a:rPr lang="en-US" sz="1100" dirty="0"/>
              <a:t>includes high-quality teaching and learning principles, rich reading provision, and high-quality curriculum resources to engage and enthuse leaners. </a:t>
            </a:r>
          </a:p>
          <a:p>
            <a:pPr algn="just"/>
            <a:r>
              <a:rPr lang="en-US" sz="1100" b="1" dirty="0"/>
              <a:t>Pupil leadership roles </a:t>
            </a:r>
            <a:r>
              <a:rPr lang="en-US" sz="1100" dirty="0"/>
              <a:t>provide opportunities to contribute to areas of curriculum interest, providing peer support and contribution to wider school life.</a:t>
            </a:r>
          </a:p>
          <a:p>
            <a:pPr algn="just"/>
            <a:r>
              <a:rPr lang="en-US" sz="1100" b="1" dirty="0"/>
              <a:t>Enrichment opportunities </a:t>
            </a:r>
            <a:r>
              <a:rPr lang="en-US" sz="1100" dirty="0"/>
              <a:t>are embedded within a progression map for each year group and enhanced through trips, visits, and visitors.</a:t>
            </a:r>
          </a:p>
          <a:p>
            <a:pPr algn="just"/>
            <a:r>
              <a:rPr lang="en-US" sz="1100" b="1" dirty="0"/>
              <a:t>A range of free after-school clubs </a:t>
            </a:r>
            <a:r>
              <a:rPr lang="en-US" sz="1100" dirty="0"/>
              <a:t>each week further nurtures individual talents and interests.</a:t>
            </a:r>
          </a:p>
          <a:p>
            <a:pPr algn="just"/>
            <a:r>
              <a:rPr lang="en-US" sz="1100" b="1" dirty="0"/>
              <a:t>Enrichment Fridays </a:t>
            </a:r>
            <a:r>
              <a:rPr lang="en-US" sz="1100" dirty="0"/>
              <a:t>provide opportunities to try new experiences </a:t>
            </a:r>
            <a:endParaRPr lang="en-GB" sz="1100" dirty="0"/>
          </a:p>
        </p:txBody>
      </p:sp>
      <p:pic>
        <p:nvPicPr>
          <p:cNvPr id="23" name="Picture 22">
            <a:extLst>
              <a:ext uri="{FF2B5EF4-FFF2-40B4-BE49-F238E27FC236}">
                <a16:creationId xmlns:a16="http://schemas.microsoft.com/office/drawing/2014/main" id="{287666C7-674E-4210-8BD3-8C41318FB56D}"/>
              </a:ext>
            </a:extLst>
          </p:cNvPr>
          <p:cNvPicPr>
            <a:picLocks noChangeAspect="1"/>
          </p:cNvPicPr>
          <p:nvPr/>
        </p:nvPicPr>
        <p:blipFill>
          <a:blip r:embed="rId6"/>
          <a:stretch>
            <a:fillRect/>
          </a:stretch>
        </p:blipFill>
        <p:spPr>
          <a:xfrm>
            <a:off x="5175392" y="3468365"/>
            <a:ext cx="542925" cy="962025"/>
          </a:xfrm>
          <a:prstGeom prst="rect">
            <a:avLst/>
          </a:prstGeom>
        </p:spPr>
      </p:pic>
      <p:pic>
        <p:nvPicPr>
          <p:cNvPr id="8" name="Picture 7">
            <a:extLst>
              <a:ext uri="{FF2B5EF4-FFF2-40B4-BE49-F238E27FC236}">
                <a16:creationId xmlns:a16="http://schemas.microsoft.com/office/drawing/2014/main" id="{B77D8CB3-FE7C-481E-8796-0D5EA204E5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97946" y="54902"/>
            <a:ext cx="685800" cy="695325"/>
          </a:xfrm>
          <a:prstGeom prst="rect">
            <a:avLst/>
          </a:prstGeom>
        </p:spPr>
      </p:pic>
      <p:pic>
        <p:nvPicPr>
          <p:cNvPr id="12" name="Picture 11">
            <a:extLst>
              <a:ext uri="{FF2B5EF4-FFF2-40B4-BE49-F238E27FC236}">
                <a16:creationId xmlns:a16="http://schemas.microsoft.com/office/drawing/2014/main" id="{6410256A-1714-413B-AD37-BAB86BB11BA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42423" y="5655073"/>
            <a:ext cx="685800" cy="695325"/>
          </a:xfrm>
          <a:prstGeom prst="rect">
            <a:avLst/>
          </a:prstGeom>
        </p:spPr>
      </p:pic>
    </p:spTree>
    <p:extLst>
      <p:ext uri="{BB962C8B-B14F-4D97-AF65-F5344CB8AC3E}">
        <p14:creationId xmlns:p14="http://schemas.microsoft.com/office/powerpoint/2010/main" val="810780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4C0FD5-7931-4B41-81B2-EAEA74F23021}"/>
              </a:ext>
            </a:extLst>
          </p:cNvPr>
          <p:cNvSpPr/>
          <p:nvPr/>
        </p:nvSpPr>
        <p:spPr>
          <a:xfrm>
            <a:off x="1" y="6594991"/>
            <a:ext cx="9250634" cy="261610"/>
          </a:xfrm>
          <a:prstGeom prst="rect">
            <a:avLst/>
          </a:prstGeom>
          <a:solidFill>
            <a:srgbClr val="0B1EC9"/>
          </a:solidFill>
          <a:ln>
            <a:solidFill>
              <a:srgbClr val="0B1E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07000"/>
              </a:lnSpc>
              <a:spcAft>
                <a:spcPts val="511"/>
              </a:spcAft>
            </a:pPr>
            <a:r>
              <a:rPr lang="en-US" sz="927" b="1" dirty="0">
                <a:solidFill>
                  <a:srgbClr val="FFFFFF"/>
                </a:solidFill>
                <a:ea typeface="Calibri" panose="020F0502020204030204" pitchFamily="34" charset="0"/>
                <a:cs typeface="Times New Roman" panose="02020603050405020304" pitchFamily="18" charset="0"/>
              </a:rPr>
              <a:t>Aspire – Believe - Achieve </a:t>
            </a:r>
            <a:endParaRPr lang="en-GB" sz="703" dirty="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DE9B8B04-429F-4BB0-9B77-2AA2CCC8BE0D}"/>
              </a:ext>
            </a:extLst>
          </p:cNvPr>
          <p:cNvSpPr/>
          <p:nvPr/>
        </p:nvSpPr>
        <p:spPr>
          <a:xfrm>
            <a:off x="-541" y="6546297"/>
            <a:ext cx="9251666" cy="104510"/>
          </a:xfrm>
          <a:prstGeom prst="rect">
            <a:avLst/>
          </a:prstGeom>
          <a:solidFill>
            <a:srgbClr val="8593ED"/>
          </a:solidFill>
          <a:ln>
            <a:solidFill>
              <a:srgbClr val="8593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50"/>
          </a:p>
        </p:txBody>
      </p:sp>
      <p:sp>
        <p:nvSpPr>
          <p:cNvPr id="10" name="TextBox 9">
            <a:extLst>
              <a:ext uri="{FF2B5EF4-FFF2-40B4-BE49-F238E27FC236}">
                <a16:creationId xmlns:a16="http://schemas.microsoft.com/office/drawing/2014/main" id="{8EF08654-B7C0-486A-B179-78CA67685ACB}"/>
              </a:ext>
            </a:extLst>
          </p:cNvPr>
          <p:cNvSpPr txBox="1"/>
          <p:nvPr/>
        </p:nvSpPr>
        <p:spPr>
          <a:xfrm>
            <a:off x="67378" y="704088"/>
            <a:ext cx="3533816" cy="3816429"/>
          </a:xfrm>
          <a:prstGeom prst="rect">
            <a:avLst/>
          </a:prstGeom>
          <a:noFill/>
        </p:spPr>
        <p:txBody>
          <a:bodyPr wrap="square">
            <a:spAutoFit/>
          </a:bodyPr>
          <a:lstStyle/>
          <a:p>
            <a:pPr algn="just"/>
            <a:r>
              <a:rPr lang="en-US" sz="1100" b="1" dirty="0">
                <a:solidFill>
                  <a:srgbClr val="8593ED"/>
                </a:solidFill>
                <a:highlight>
                  <a:srgbClr val="000080"/>
                </a:highlight>
              </a:rPr>
              <a:t>Wave 1: Inclusion and Aspiration </a:t>
            </a:r>
          </a:p>
          <a:p>
            <a:pPr algn="just"/>
            <a:endParaRPr lang="en-US" sz="1100" b="1" dirty="0">
              <a:highlight>
                <a:srgbClr val="000080"/>
              </a:highlight>
            </a:endParaRPr>
          </a:p>
          <a:p>
            <a:pPr marL="171450" indent="-171450" algn="just">
              <a:buFont typeface="Arial" panose="020B0604020202020204" pitchFamily="34" charset="0"/>
              <a:buChar char="•"/>
            </a:pPr>
            <a:r>
              <a:rPr lang="en-US" sz="1100" b="1" dirty="0"/>
              <a:t>Strategic communication and engagement: </a:t>
            </a:r>
            <a:r>
              <a:rPr lang="en-US" sz="1100" dirty="0"/>
              <a:t>Fosters strong family partnership with daily greetings and visible staff. This builds trust, connection, and a strong sense of belonging. Clear, consistent messaging through newsletters, gate conversations, personalised letters, and events reinforce this. </a:t>
            </a:r>
          </a:p>
          <a:p>
            <a:pPr marL="171450" indent="-171450" algn="just">
              <a:buFont typeface="Arial" panose="020B0604020202020204" pitchFamily="34" charset="0"/>
              <a:buChar char="•"/>
            </a:pPr>
            <a:r>
              <a:rPr lang="en-US" sz="1100" b="1" dirty="0"/>
              <a:t>Engaging curriculum</a:t>
            </a:r>
            <a:r>
              <a:rPr lang="en-US" sz="1100" dirty="0"/>
              <a:t>: Ambitious, inclusive, and motivating - supported by high-quality learning resources and experiences.</a:t>
            </a:r>
          </a:p>
          <a:p>
            <a:pPr marL="171450" indent="-171450" algn="just">
              <a:buFont typeface="Arial" panose="020B0604020202020204" pitchFamily="34" charset="0"/>
              <a:buChar char="•"/>
            </a:pPr>
            <a:r>
              <a:rPr lang="en-US" sz="1100" b="1" dirty="0"/>
              <a:t>Aspirational environment</a:t>
            </a:r>
            <a:r>
              <a:rPr lang="en-US" sz="1100" dirty="0"/>
              <a:t>: High expectations, strong routines, and values-led recognition promote pride and purpose. </a:t>
            </a:r>
          </a:p>
          <a:p>
            <a:pPr marL="171450" indent="-171450" algn="just">
              <a:buFont typeface="Arial" panose="020B0604020202020204" pitchFamily="34" charset="0"/>
              <a:buChar char="•"/>
            </a:pPr>
            <a:r>
              <a:rPr lang="en-US" sz="1100" b="1" dirty="0"/>
              <a:t>Focus on enrichment and pupil leadership for all:</a:t>
            </a:r>
            <a:r>
              <a:rPr lang="en-US" sz="1100" dirty="0"/>
              <a:t>  clubs, trips, and cultural opportunities make school a place children want to attend. Pupil leadership opportunities help children to know that their voice is at the heart of decision-making.</a:t>
            </a:r>
          </a:p>
          <a:p>
            <a:pPr marL="171450" indent="-171450" algn="just">
              <a:buFont typeface="Arial" panose="020B0604020202020204" pitchFamily="34" charset="0"/>
              <a:buChar char="•"/>
            </a:pPr>
            <a:r>
              <a:rPr lang="en-US" sz="1100" b="1" dirty="0"/>
              <a:t>Celebration and visibility:</a:t>
            </a:r>
            <a:r>
              <a:rPr lang="en-US" sz="1100" dirty="0"/>
              <a:t> Weekly class and pupil recognition and peer-led praise create a culture of shared success.</a:t>
            </a:r>
            <a:endParaRPr lang="en-GB" sz="1100" dirty="0"/>
          </a:p>
        </p:txBody>
      </p:sp>
      <p:sp>
        <p:nvSpPr>
          <p:cNvPr id="18" name="TextBox 17">
            <a:extLst>
              <a:ext uri="{FF2B5EF4-FFF2-40B4-BE49-F238E27FC236}">
                <a16:creationId xmlns:a16="http://schemas.microsoft.com/office/drawing/2014/main" id="{45E33DCC-F3BF-431D-BC39-913349DCD4BC}"/>
              </a:ext>
            </a:extLst>
          </p:cNvPr>
          <p:cNvSpPr txBox="1"/>
          <p:nvPr/>
        </p:nvSpPr>
        <p:spPr>
          <a:xfrm>
            <a:off x="3649432" y="736782"/>
            <a:ext cx="2868984" cy="3308598"/>
          </a:xfrm>
          <a:prstGeom prst="rect">
            <a:avLst/>
          </a:prstGeom>
          <a:noFill/>
        </p:spPr>
        <p:txBody>
          <a:bodyPr wrap="square">
            <a:spAutoFit/>
          </a:bodyPr>
          <a:lstStyle/>
          <a:p>
            <a:pPr algn="just"/>
            <a:r>
              <a:rPr lang="en-US" sz="1100" b="1" dirty="0">
                <a:solidFill>
                  <a:srgbClr val="8593ED"/>
                </a:solidFill>
                <a:highlight>
                  <a:srgbClr val="000080"/>
                </a:highlight>
              </a:rPr>
              <a:t>Wave 2: Targeted Support</a:t>
            </a:r>
          </a:p>
          <a:p>
            <a:pPr algn="just"/>
            <a:endParaRPr lang="en-US" sz="1100" b="1" dirty="0"/>
          </a:p>
          <a:p>
            <a:pPr marL="171450" indent="-171450" algn="just">
              <a:buFont typeface="Arial" panose="020B0604020202020204" pitchFamily="34" charset="0"/>
              <a:buChar char="•"/>
            </a:pPr>
            <a:r>
              <a:rPr lang="en-US" sz="1100" b="1" dirty="0"/>
              <a:t>Targeted data monitoring</a:t>
            </a:r>
            <a:r>
              <a:rPr lang="en-US" sz="1100" dirty="0"/>
              <a:t>: Attendance Lead reviews pupil, class, and group data weekly; trends shared with key staff (e.g. SLT, SENDCo, PP Lead).</a:t>
            </a:r>
          </a:p>
          <a:p>
            <a:pPr marL="171450" indent="-171450" algn="just">
              <a:buFont typeface="Arial" panose="020B0604020202020204" pitchFamily="34" charset="0"/>
              <a:buChar char="•"/>
            </a:pPr>
            <a:r>
              <a:rPr lang="en-US" sz="1100" b="1" dirty="0"/>
              <a:t>Tailored intervention</a:t>
            </a:r>
            <a:r>
              <a:rPr lang="en-US" sz="1100" dirty="0"/>
              <a:t>: Individual mentoring, attendance plans (AIP), and check-ins for pupils showing decline or emerging concerns.</a:t>
            </a:r>
          </a:p>
          <a:p>
            <a:pPr marL="171450" indent="-171450" algn="just">
              <a:buFont typeface="Arial" panose="020B0604020202020204" pitchFamily="34" charset="0"/>
              <a:buChar char="•"/>
            </a:pPr>
            <a:r>
              <a:rPr lang="en-US" sz="1100" b="1" dirty="0"/>
              <a:t>Welfare support for families: </a:t>
            </a:r>
            <a:r>
              <a:rPr lang="en-US" sz="1100" dirty="0"/>
              <a:t>Practical help, trusted conversations, </a:t>
            </a:r>
            <a:r>
              <a:rPr lang="en-US" sz="1100"/>
              <a:t>home visits </a:t>
            </a:r>
            <a:r>
              <a:rPr lang="en-US" sz="1100" dirty="0"/>
              <a:t>and early referrals offered with dignity and care.</a:t>
            </a:r>
          </a:p>
          <a:p>
            <a:pPr marL="171450" indent="-171450" algn="just">
              <a:buFont typeface="Arial" panose="020B0604020202020204" pitchFamily="34" charset="0"/>
              <a:buChar char="•"/>
            </a:pPr>
            <a:r>
              <a:rPr lang="en-US" sz="1100" b="1" dirty="0"/>
              <a:t>Family communication: </a:t>
            </a:r>
            <a:r>
              <a:rPr lang="en-US" sz="1100" dirty="0"/>
              <a:t>Personalised letters recognise both concern and improvement; parent meetings offer early solutions. </a:t>
            </a:r>
          </a:p>
          <a:p>
            <a:pPr marL="171450" indent="-171450" algn="just">
              <a:buFont typeface="Arial" panose="020B0604020202020204" pitchFamily="34" charset="0"/>
              <a:buChar char="•"/>
            </a:pPr>
            <a:r>
              <a:rPr lang="en-US" sz="1100" b="1" dirty="0"/>
              <a:t>Junior Attendance Officers: </a:t>
            </a:r>
            <a:r>
              <a:rPr lang="en-US" sz="1100" dirty="0"/>
              <a:t>Focus efforts on identified cohorts and promote routines among peers. Rewards and Incentives.</a:t>
            </a:r>
            <a:endParaRPr lang="en-GB" sz="1100" dirty="0"/>
          </a:p>
        </p:txBody>
      </p:sp>
      <p:sp>
        <p:nvSpPr>
          <p:cNvPr id="19" name="TextBox 18">
            <a:extLst>
              <a:ext uri="{FF2B5EF4-FFF2-40B4-BE49-F238E27FC236}">
                <a16:creationId xmlns:a16="http://schemas.microsoft.com/office/drawing/2014/main" id="{5D27E031-50A3-4DBF-BC16-60D499E61519}"/>
              </a:ext>
            </a:extLst>
          </p:cNvPr>
          <p:cNvSpPr txBox="1"/>
          <p:nvPr/>
        </p:nvSpPr>
        <p:spPr>
          <a:xfrm>
            <a:off x="6711278" y="736782"/>
            <a:ext cx="3109350" cy="2631490"/>
          </a:xfrm>
          <a:prstGeom prst="rect">
            <a:avLst/>
          </a:prstGeom>
          <a:noFill/>
        </p:spPr>
        <p:txBody>
          <a:bodyPr wrap="square">
            <a:spAutoFit/>
          </a:bodyPr>
          <a:lstStyle/>
          <a:p>
            <a:r>
              <a:rPr lang="en-US" sz="1100" b="1" dirty="0">
                <a:solidFill>
                  <a:srgbClr val="8593ED"/>
                </a:solidFill>
                <a:highlight>
                  <a:srgbClr val="000080"/>
                </a:highlight>
              </a:rPr>
              <a:t>Wave 3: Specialist Intervention </a:t>
            </a:r>
          </a:p>
          <a:p>
            <a:endParaRPr lang="en-US" sz="1100" b="1" dirty="0">
              <a:highlight>
                <a:srgbClr val="000080"/>
              </a:highlight>
            </a:endParaRPr>
          </a:p>
          <a:p>
            <a:pPr marL="171450" indent="-171450">
              <a:buFont typeface="Arial" panose="020B0604020202020204" pitchFamily="34" charset="0"/>
              <a:buChar char="•"/>
            </a:pPr>
            <a:r>
              <a:rPr lang="en-US" sz="1100" b="1" dirty="0"/>
              <a:t>Robust unexplained absence response</a:t>
            </a:r>
            <a:r>
              <a:rPr lang="en-US" sz="1100" dirty="0"/>
              <a:t>: First-day calling, office follow-up, and home visits ensure swift action and safeguarding.</a:t>
            </a:r>
          </a:p>
          <a:p>
            <a:pPr marL="171450" indent="-171450">
              <a:buFont typeface="Arial" panose="020B0604020202020204" pitchFamily="34" charset="0"/>
              <a:buChar char="•"/>
            </a:pPr>
            <a:r>
              <a:rPr lang="en-US" sz="1100" b="1" dirty="0"/>
              <a:t>Escalation process: </a:t>
            </a:r>
            <a:r>
              <a:rPr lang="en-US" sz="1100" dirty="0"/>
              <a:t>Persistent or complex cases referred to external agencies, including EWO panels, Early Help</a:t>
            </a:r>
          </a:p>
          <a:p>
            <a:pPr marL="171450" indent="-171450">
              <a:buFont typeface="Arial" panose="020B0604020202020204" pitchFamily="34" charset="0"/>
              <a:buChar char="•"/>
            </a:pPr>
            <a:r>
              <a:rPr lang="en-US" sz="1100" b="1" dirty="0"/>
              <a:t>Multi-agency working</a:t>
            </a:r>
            <a:r>
              <a:rPr lang="en-US" sz="1100" dirty="0"/>
              <a:t>: Close collaboration with safeguarding, SEND, and pastoral teams ensures a joined-up response to barriers.</a:t>
            </a:r>
          </a:p>
          <a:p>
            <a:pPr marL="171450" indent="-171450">
              <a:buFont typeface="Arial" panose="020B0604020202020204" pitchFamily="34" charset="0"/>
              <a:buChar char="•"/>
            </a:pPr>
            <a:r>
              <a:rPr lang="en-US" sz="1100" b="1" dirty="0"/>
              <a:t>Systematic tracking</a:t>
            </a:r>
            <a:r>
              <a:rPr lang="en-US" sz="1100" dirty="0"/>
              <a:t>: Strategic review of persistent absence, at risk of PA at SLT and Attendance Team meetings ensures accountability and shared oversight</a:t>
            </a:r>
            <a:r>
              <a:rPr lang="en-US" sz="1100" b="1" dirty="0"/>
              <a:t>.</a:t>
            </a:r>
            <a:endParaRPr lang="en-GB" sz="1100" dirty="0"/>
          </a:p>
        </p:txBody>
      </p:sp>
      <p:cxnSp>
        <p:nvCxnSpPr>
          <p:cNvPr id="27" name="Straight Connector 26">
            <a:extLst>
              <a:ext uri="{FF2B5EF4-FFF2-40B4-BE49-F238E27FC236}">
                <a16:creationId xmlns:a16="http://schemas.microsoft.com/office/drawing/2014/main" id="{6C90BA52-F86A-486F-BCB4-F5BA8D1EEC51}"/>
              </a:ext>
            </a:extLst>
          </p:cNvPr>
          <p:cNvCxnSpPr>
            <a:cxnSpLocks/>
          </p:cNvCxnSpPr>
          <p:nvPr/>
        </p:nvCxnSpPr>
        <p:spPr>
          <a:xfrm>
            <a:off x="3631740" y="644242"/>
            <a:ext cx="17692" cy="3711396"/>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9187DFE-E6B6-4986-AEBD-FAB4992BA4FC}"/>
              </a:ext>
            </a:extLst>
          </p:cNvPr>
          <p:cNvSpPr txBox="1"/>
          <p:nvPr/>
        </p:nvSpPr>
        <p:spPr>
          <a:xfrm>
            <a:off x="48065" y="4540681"/>
            <a:ext cx="6168813" cy="196977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8593ED"/>
                </a:solidFill>
                <a:effectLst/>
                <a:highlight>
                  <a:srgbClr val="000080"/>
                </a:highlight>
                <a:uLnTx/>
                <a:uFillTx/>
                <a:latin typeface="Calibri" panose="020F0502020204030204"/>
                <a:ea typeface="+mn-ea"/>
                <a:cs typeface="+mn-cs"/>
              </a:rPr>
              <a:t>Key Actions for Persistent Absentees and Targeted Families </a:t>
            </a:r>
            <a:endParaRPr lang="en-US" sz="1100" b="1" dirty="0">
              <a:highlight>
                <a:srgbClr val="000080"/>
              </a:highlight>
            </a:endParaRPr>
          </a:p>
          <a:p>
            <a:pPr marL="171450" indent="-171450">
              <a:buFont typeface="Arial" panose="020B0604020202020204" pitchFamily="34" charset="0"/>
              <a:buChar char="•"/>
            </a:pPr>
            <a:r>
              <a:rPr lang="en-US" sz="1100" b="1" dirty="0"/>
              <a:t>Proactive communication: </a:t>
            </a:r>
            <a:r>
              <a:rPr lang="en-US" sz="1100" dirty="0"/>
              <a:t>Personalised letters sent to families of children who were PAs in the previous academic year.</a:t>
            </a:r>
          </a:p>
          <a:p>
            <a:pPr marL="171450" indent="-171450">
              <a:buFont typeface="Arial" panose="020B0604020202020204" pitchFamily="34" charset="0"/>
              <a:buChar char="•"/>
            </a:pPr>
            <a:r>
              <a:rPr lang="en-US" sz="1100" b="1" dirty="0"/>
              <a:t>Prevention-focused meetings: </a:t>
            </a:r>
            <a:r>
              <a:rPr lang="en-US" sz="1100" dirty="0"/>
              <a:t>The Attendance Team meets with families in advance of planned absences to review holiday requests and reinforce expectations.</a:t>
            </a:r>
          </a:p>
          <a:p>
            <a:pPr marL="171450" indent="-171450">
              <a:buFont typeface="Arial" panose="020B0604020202020204" pitchFamily="34" charset="0"/>
              <a:buChar char="•"/>
            </a:pPr>
            <a:r>
              <a:rPr lang="en-US" sz="1100" b="1" dirty="0"/>
              <a:t>Targeted intervention: </a:t>
            </a:r>
            <a:r>
              <a:rPr lang="en-US" sz="1100" dirty="0"/>
              <a:t>Attendance agreements are created during family meetings, setting clear goals and next steps. (AIP) </a:t>
            </a:r>
          </a:p>
          <a:p>
            <a:pPr marL="171450" indent="-171450">
              <a:buFont typeface="Arial" panose="020B0604020202020204" pitchFamily="34" charset="0"/>
              <a:buChar char="•"/>
            </a:pPr>
            <a:r>
              <a:rPr lang="en-US" sz="1100" b="1" dirty="0"/>
              <a:t>Responsive home visits</a:t>
            </a:r>
            <a:r>
              <a:rPr lang="en-US" sz="1100" dirty="0"/>
              <a:t>: Visits are carried out promptly when key pupils are absent, ensuring early safeguarding and support. Also at the discretion of the Headteacher.</a:t>
            </a:r>
          </a:p>
          <a:p>
            <a:pPr marL="171450" indent="-171450">
              <a:buFont typeface="Arial" panose="020B0604020202020204" pitchFamily="34" charset="0"/>
              <a:buChar char="•"/>
            </a:pPr>
            <a:r>
              <a:rPr lang="en-US" sz="1100" b="1" dirty="0"/>
              <a:t>Termly review letters: </a:t>
            </a:r>
            <a:r>
              <a:rPr lang="en-US" sz="1100" dirty="0"/>
              <a:t>Families receive updates each term—celebrating improved attendance or challenging ongoing concerns.</a:t>
            </a:r>
            <a:endParaRPr lang="en-GB" sz="1100" dirty="0"/>
          </a:p>
        </p:txBody>
      </p:sp>
      <p:cxnSp>
        <p:nvCxnSpPr>
          <p:cNvPr id="34" name="Straight Connector 33">
            <a:extLst>
              <a:ext uri="{FF2B5EF4-FFF2-40B4-BE49-F238E27FC236}">
                <a16:creationId xmlns:a16="http://schemas.microsoft.com/office/drawing/2014/main" id="{30C3537C-9A46-4D83-8BC3-1883A3BA68BE}"/>
              </a:ext>
            </a:extLst>
          </p:cNvPr>
          <p:cNvCxnSpPr>
            <a:cxnSpLocks/>
          </p:cNvCxnSpPr>
          <p:nvPr/>
        </p:nvCxnSpPr>
        <p:spPr>
          <a:xfrm>
            <a:off x="6663755" y="612690"/>
            <a:ext cx="17692" cy="3711396"/>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10409B0-87A1-46B0-BCF3-A1BF434A8EF0}"/>
              </a:ext>
            </a:extLst>
          </p:cNvPr>
          <p:cNvCxnSpPr>
            <a:cxnSpLocks/>
          </p:cNvCxnSpPr>
          <p:nvPr/>
        </p:nvCxnSpPr>
        <p:spPr>
          <a:xfrm>
            <a:off x="6192688" y="4633341"/>
            <a:ext cx="0" cy="1784449"/>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pic>
        <p:nvPicPr>
          <p:cNvPr id="39" name="Picture 38">
            <a:extLst>
              <a:ext uri="{FF2B5EF4-FFF2-40B4-BE49-F238E27FC236}">
                <a16:creationId xmlns:a16="http://schemas.microsoft.com/office/drawing/2014/main" id="{B8AF03F3-AC6B-41E0-9036-5C246BD12EA6}"/>
              </a:ext>
            </a:extLst>
          </p:cNvPr>
          <p:cNvPicPr>
            <a:picLocks noChangeAspect="1"/>
          </p:cNvPicPr>
          <p:nvPr/>
        </p:nvPicPr>
        <p:blipFill>
          <a:blip r:embed="rId2"/>
          <a:stretch>
            <a:fillRect/>
          </a:stretch>
        </p:blipFill>
        <p:spPr>
          <a:xfrm>
            <a:off x="2926277" y="518758"/>
            <a:ext cx="657225" cy="581025"/>
          </a:xfrm>
          <a:prstGeom prst="rect">
            <a:avLst/>
          </a:prstGeom>
        </p:spPr>
      </p:pic>
      <p:pic>
        <p:nvPicPr>
          <p:cNvPr id="41" name="Picture 40">
            <a:extLst>
              <a:ext uri="{FF2B5EF4-FFF2-40B4-BE49-F238E27FC236}">
                <a16:creationId xmlns:a16="http://schemas.microsoft.com/office/drawing/2014/main" id="{869C2470-78AD-4DE6-A37B-17944AD752B0}"/>
              </a:ext>
            </a:extLst>
          </p:cNvPr>
          <p:cNvPicPr>
            <a:picLocks noChangeAspect="1"/>
          </p:cNvPicPr>
          <p:nvPr/>
        </p:nvPicPr>
        <p:blipFill>
          <a:blip r:embed="rId3"/>
          <a:stretch>
            <a:fillRect/>
          </a:stretch>
        </p:blipFill>
        <p:spPr>
          <a:xfrm>
            <a:off x="5990701" y="497452"/>
            <a:ext cx="628650" cy="628650"/>
          </a:xfrm>
          <a:prstGeom prst="rect">
            <a:avLst/>
          </a:prstGeom>
        </p:spPr>
      </p:pic>
      <p:pic>
        <p:nvPicPr>
          <p:cNvPr id="43" name="Picture 42">
            <a:extLst>
              <a:ext uri="{FF2B5EF4-FFF2-40B4-BE49-F238E27FC236}">
                <a16:creationId xmlns:a16="http://schemas.microsoft.com/office/drawing/2014/main" id="{FB61716E-84F7-4A42-86E3-4D0963F530F3}"/>
              </a:ext>
            </a:extLst>
          </p:cNvPr>
          <p:cNvPicPr>
            <a:picLocks noChangeAspect="1"/>
          </p:cNvPicPr>
          <p:nvPr/>
        </p:nvPicPr>
        <p:blipFill>
          <a:blip r:embed="rId4"/>
          <a:stretch>
            <a:fillRect/>
          </a:stretch>
        </p:blipFill>
        <p:spPr>
          <a:xfrm>
            <a:off x="9362211" y="518758"/>
            <a:ext cx="542925" cy="600075"/>
          </a:xfrm>
          <a:prstGeom prst="rect">
            <a:avLst/>
          </a:prstGeom>
        </p:spPr>
      </p:pic>
      <p:sp>
        <p:nvSpPr>
          <p:cNvPr id="44" name="TextBox 43">
            <a:extLst>
              <a:ext uri="{FF2B5EF4-FFF2-40B4-BE49-F238E27FC236}">
                <a16:creationId xmlns:a16="http://schemas.microsoft.com/office/drawing/2014/main" id="{E7666715-48DB-4F2E-A90A-77B820F1F6EE}"/>
              </a:ext>
            </a:extLst>
          </p:cNvPr>
          <p:cNvSpPr txBox="1"/>
          <p:nvPr/>
        </p:nvSpPr>
        <p:spPr>
          <a:xfrm>
            <a:off x="6305026" y="4540681"/>
            <a:ext cx="3425139" cy="144655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b="1" dirty="0">
                <a:solidFill>
                  <a:srgbClr val="8593ED"/>
                </a:solidFill>
                <a:highlight>
                  <a:srgbClr val="000080"/>
                </a:highlight>
                <a:latin typeface="Calibri" panose="020F0502020204030204"/>
              </a:rPr>
              <a:t>Quality Assurance Opportunities</a:t>
            </a:r>
          </a:p>
          <a:p>
            <a:r>
              <a:rPr lang="en-US" sz="1100" b="0" i="0" u="none" strike="noStrike" baseline="0" dirty="0">
                <a:latin typeface="Calibri" panose="020F0502020204030204" pitchFamily="34" charset="0"/>
              </a:rPr>
              <a:t>Attendance practice is assured through a clear cycle of monitoring, evaluation, and professional learning. </a:t>
            </a:r>
          </a:p>
          <a:p>
            <a:pPr marL="171450" indent="-171450">
              <a:buFont typeface="Arial" panose="020B0604020202020204" pitchFamily="34" charset="0"/>
              <a:buChar char="•"/>
            </a:pPr>
            <a:r>
              <a:rPr lang="en-GB" sz="1100" b="0" i="0" u="none" strike="noStrike" baseline="0" dirty="0">
                <a:latin typeface="Calibri" panose="020F0502020204030204" pitchFamily="34" charset="0"/>
              </a:rPr>
              <a:t>Weekly Attendance meetings. </a:t>
            </a:r>
          </a:p>
          <a:p>
            <a:pPr marL="171450" indent="-171450">
              <a:buFont typeface="Arial" panose="020B0604020202020204" pitchFamily="34" charset="0"/>
              <a:buChar char="•"/>
            </a:pPr>
            <a:r>
              <a:rPr lang="en-GB" sz="1100" b="0" i="0" u="none" strike="noStrike" baseline="0" dirty="0">
                <a:latin typeface="Calibri" panose="020F0502020204030204" pitchFamily="34" charset="0"/>
              </a:rPr>
              <a:t>Termly Link Governor Meetings</a:t>
            </a:r>
          </a:p>
          <a:p>
            <a:pPr marL="171450" indent="-171450">
              <a:buFont typeface="Arial" panose="020B0604020202020204" pitchFamily="34" charset="0"/>
              <a:buChar char="•"/>
            </a:pPr>
            <a:r>
              <a:rPr lang="en-US" sz="1100" b="0" i="0" u="none" strike="noStrike" baseline="0" dirty="0">
                <a:latin typeface="Calibri" panose="020F0502020204030204" pitchFamily="34" charset="0"/>
              </a:rPr>
              <a:t>Attendance at termly Attendance Networks</a:t>
            </a:r>
          </a:p>
          <a:p>
            <a:pPr marL="171450" indent="-171450">
              <a:buFont typeface="Arial" panose="020B0604020202020204" pitchFamily="34" charset="0"/>
              <a:buChar char="•"/>
            </a:pPr>
            <a:r>
              <a:rPr lang="en-GB" sz="1100" b="0" i="0" u="none" strike="noStrike" baseline="0" dirty="0">
                <a:latin typeface="Calibri" panose="020F0502020204030204" pitchFamily="34" charset="0"/>
              </a:rPr>
              <a:t>Annual Attendance Self-Evaluation</a:t>
            </a:r>
          </a:p>
          <a:p>
            <a:pPr marL="171450" indent="-171450">
              <a:buFont typeface="Arial" panose="020B0604020202020204" pitchFamily="34" charset="0"/>
              <a:buChar char="•"/>
            </a:pPr>
            <a:endParaRPr lang="en-US" sz="1100" b="0" i="0" u="none" strike="noStrike" baseline="0" dirty="0">
              <a:latin typeface="Calibri" panose="020F0502020204030204" pitchFamily="34" charset="0"/>
            </a:endParaRPr>
          </a:p>
        </p:txBody>
      </p:sp>
      <p:sp>
        <p:nvSpPr>
          <p:cNvPr id="20" name="TextBox 19">
            <a:extLst>
              <a:ext uri="{FF2B5EF4-FFF2-40B4-BE49-F238E27FC236}">
                <a16:creationId xmlns:a16="http://schemas.microsoft.com/office/drawing/2014/main" id="{7DD2447C-A2F9-42FB-A43A-A9C14915170A}"/>
              </a:ext>
            </a:extLst>
          </p:cNvPr>
          <p:cNvSpPr txBox="1"/>
          <p:nvPr/>
        </p:nvSpPr>
        <p:spPr>
          <a:xfrm>
            <a:off x="0" y="29928"/>
            <a:ext cx="8802276" cy="338554"/>
          </a:xfrm>
          <a:prstGeom prst="rect">
            <a:avLst/>
          </a:prstGeom>
          <a:noFill/>
        </p:spPr>
        <p:txBody>
          <a:bodyPr wrap="square" rtlCol="0">
            <a:spAutoFit/>
          </a:bodyPr>
          <a:lstStyle/>
          <a:p>
            <a:pPr algn="just"/>
            <a:r>
              <a:rPr lang="en-US" sz="1600" b="1" dirty="0">
                <a:solidFill>
                  <a:srgbClr val="0B1EC9"/>
                </a:solidFill>
              </a:rPr>
              <a:t>Arnold View Primary School: Attendance Strategy </a:t>
            </a:r>
            <a:endParaRPr lang="en-GB" sz="1600" b="1" dirty="0">
              <a:solidFill>
                <a:srgbClr val="0B1EC9"/>
              </a:solidFill>
            </a:endParaRPr>
          </a:p>
        </p:txBody>
      </p:sp>
      <p:sp>
        <p:nvSpPr>
          <p:cNvPr id="21" name="TextBox 20">
            <a:extLst>
              <a:ext uri="{FF2B5EF4-FFF2-40B4-BE49-F238E27FC236}">
                <a16:creationId xmlns:a16="http://schemas.microsoft.com/office/drawing/2014/main" id="{7F34EA04-7607-48A4-B989-B9F6F1154D0E}"/>
              </a:ext>
            </a:extLst>
          </p:cNvPr>
          <p:cNvSpPr txBox="1"/>
          <p:nvPr/>
        </p:nvSpPr>
        <p:spPr>
          <a:xfrm>
            <a:off x="0" y="383150"/>
            <a:ext cx="4572000" cy="276999"/>
          </a:xfrm>
          <a:prstGeom prst="rect">
            <a:avLst/>
          </a:prstGeom>
          <a:noFill/>
        </p:spPr>
        <p:txBody>
          <a:bodyPr wrap="square">
            <a:spAutoFit/>
          </a:bodyPr>
          <a:lstStyle/>
          <a:p>
            <a:pPr algn="just"/>
            <a:r>
              <a:rPr lang="en-US" sz="1200" b="1" dirty="0">
                <a:solidFill>
                  <a:srgbClr val="0B1EC9"/>
                </a:solidFill>
              </a:rPr>
              <a:t>Graduated Approach: Relationships First </a:t>
            </a:r>
          </a:p>
        </p:txBody>
      </p:sp>
      <p:pic>
        <p:nvPicPr>
          <p:cNvPr id="22" name="Picture 21">
            <a:extLst>
              <a:ext uri="{FF2B5EF4-FFF2-40B4-BE49-F238E27FC236}">
                <a16:creationId xmlns:a16="http://schemas.microsoft.com/office/drawing/2014/main" id="{4600F482-38D7-4E41-9F5C-6F83011932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29493" y="5815126"/>
            <a:ext cx="685800" cy="695325"/>
          </a:xfrm>
          <a:prstGeom prst="rect">
            <a:avLst/>
          </a:prstGeom>
        </p:spPr>
      </p:pic>
      <p:pic>
        <p:nvPicPr>
          <p:cNvPr id="23" name="Picture 22">
            <a:extLst>
              <a:ext uri="{FF2B5EF4-FFF2-40B4-BE49-F238E27FC236}">
                <a16:creationId xmlns:a16="http://schemas.microsoft.com/office/drawing/2014/main" id="{87750C7A-B43B-4E65-8F1F-BE1656BE0C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2276" y="62084"/>
            <a:ext cx="685800" cy="695325"/>
          </a:xfrm>
          <a:prstGeom prst="rect">
            <a:avLst/>
          </a:prstGeom>
        </p:spPr>
      </p:pic>
    </p:spTree>
    <p:extLst>
      <p:ext uri="{BB962C8B-B14F-4D97-AF65-F5344CB8AC3E}">
        <p14:creationId xmlns:p14="http://schemas.microsoft.com/office/powerpoint/2010/main" val="37318690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540</TotalTime>
  <Words>1012</Words>
  <Application>Microsoft Office PowerPoint</Application>
  <PresentationFormat>A4 Paper (210x297 mm)</PresentationFormat>
  <Paragraphs>63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Buckmaster</dc:creator>
  <cp:lastModifiedBy>Headteacher</cp:lastModifiedBy>
  <cp:revision>30</cp:revision>
  <cp:lastPrinted>2026-06-01T07:38:29Z</cp:lastPrinted>
  <dcterms:created xsi:type="dcterms:W3CDTF">2026-02-05T09:23:22Z</dcterms:created>
  <dcterms:modified xsi:type="dcterms:W3CDTF">2026-06-08T20:05:23Z</dcterms:modified>
</cp:coreProperties>
</file>